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7" r:id="rId6"/>
    <p:sldId id="268" r:id="rId7"/>
    <p:sldId id="270" r:id="rId8"/>
    <p:sldId id="274" r:id="rId9"/>
    <p:sldId id="272" r:id="rId10"/>
    <p:sldId id="273" r:id="rId11"/>
    <p:sldId id="271" r:id="rId12"/>
    <p:sldId id="269" r:id="rId13"/>
    <p:sldId id="275" r:id="rId14"/>
    <p:sldId id="276" r:id="rId15"/>
    <p:sldId id="277" r:id="rId16"/>
    <p:sldId id="286" r:id="rId17"/>
    <p:sldId id="2146850757" r:id="rId18"/>
    <p:sldId id="2146850753" r:id="rId19"/>
    <p:sldId id="2146850755" r:id="rId20"/>
    <p:sldId id="2146850752" r:id="rId21"/>
    <p:sldId id="2146850756" r:id="rId22"/>
    <p:sldId id="2146850758" r:id="rId23"/>
    <p:sldId id="287" r:id="rId24"/>
    <p:sldId id="288" r:id="rId25"/>
    <p:sldId id="2146850759" r:id="rId26"/>
    <p:sldId id="285" r:id="rId27"/>
    <p:sldId id="289" r:id="rId28"/>
    <p:sldId id="290" r:id="rId29"/>
    <p:sldId id="291"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61" d="100"/>
          <a:sy n="61" d="100"/>
        </p:scale>
        <p:origin x="4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2025/7/19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2025/7/19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2025/7/19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2025/7/19</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68EC12A-3D2C-3D95-2623-0B26B4458E1C}"/>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971316"/>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129FA4-BBCC-C59F-C702-348DD18242E0}"/>
              </a:ext>
            </a:extLst>
          </p:cNvPr>
          <p:cNvSpPr>
            <a:spLocks noGrp="1"/>
          </p:cNvSpPr>
          <p:nvPr>
            <p:ph type="title"/>
          </p:nvPr>
        </p:nvSpPr>
        <p:spPr/>
        <p:txBody>
          <a:bodyPr/>
          <a:lstStyle/>
          <a:p>
            <a:r>
              <a:rPr lang="ja-JP" altLang="en-US" dirty="0"/>
              <a:t>乳がんのデータセット</a:t>
            </a:r>
          </a:p>
        </p:txBody>
      </p:sp>
      <p:sp>
        <p:nvSpPr>
          <p:cNvPr id="6" name="テキスト プレースホルダー 5">
            <a:extLst>
              <a:ext uri="{FF2B5EF4-FFF2-40B4-BE49-F238E27FC236}">
                <a16:creationId xmlns:a16="http://schemas.microsoft.com/office/drawing/2014/main" id="{57899330-1F87-8DB3-A86F-7B2E0C33F67C}"/>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DB2392C3-58B3-89B4-A035-CBC41C5BECEA}"/>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330851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p>
          <a:p>
            <a:r>
              <a:rPr lang="ja-JP" altLang="en-US" dirty="0"/>
              <a:t>画像中に存在する細胞核の特徴を捉えたものである。</a:t>
            </a:r>
          </a:p>
          <a:p>
            <a:r>
              <a:rPr lang="en-US" altLang="ja-JP" dirty="0"/>
              <a:t>569</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に分類する。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155C35-B27C-2CAA-E32B-08B6AF5959BE}"/>
              </a:ext>
            </a:extLst>
          </p:cNvPr>
          <p:cNvSpPr>
            <a:spLocks noGrp="1"/>
          </p:cNvSpPr>
          <p:nvPr>
            <p:ph type="title"/>
          </p:nvPr>
        </p:nvSpPr>
        <p:spPr/>
        <p:txBody>
          <a:bodyPr>
            <a:normAutofit fontScale="90000"/>
          </a:bodyPr>
          <a:lstStyle/>
          <a:p>
            <a:r>
              <a:rPr kumimoji="1" lang="ja-JP" altLang="en-US" dirty="0"/>
              <a:t>計測データ</a:t>
            </a:r>
          </a:p>
        </p:txBody>
      </p:sp>
      <p:sp>
        <p:nvSpPr>
          <p:cNvPr id="3" name="コンテンツ プレースホルダー 2">
            <a:extLst>
              <a:ext uri="{FF2B5EF4-FFF2-40B4-BE49-F238E27FC236}">
                <a16:creationId xmlns:a16="http://schemas.microsoft.com/office/drawing/2014/main" id="{94688E74-B452-8C59-41A9-F9E0B909C0E5}"/>
              </a:ext>
            </a:extLst>
          </p:cNvPr>
          <p:cNvSpPr>
            <a:spLocks noGrp="1"/>
          </p:cNvSpPr>
          <p:nvPr>
            <p:ph idx="1"/>
          </p:nvPr>
        </p:nvSpPr>
        <p:spPr/>
        <p:txBody>
          <a:bodyPr/>
          <a:lstStyle/>
          <a:p>
            <a:r>
              <a:rPr kumimoji="1" lang="ja-JP" altLang="en-US" dirty="0"/>
              <a:t>画像に対して計測を行っているため、各パラメータに平均、誤差、最悪値がある。</a:t>
            </a:r>
          </a:p>
          <a:p>
            <a:r>
              <a:rPr kumimoji="1" lang="en-US" altLang="ja-JP" dirty="0"/>
              <a:t>Nick Street's Publication List</a:t>
            </a:r>
          </a:p>
          <a:p>
            <a:r>
              <a:rPr kumimoji="1" lang="ja-JP" altLang="en-US" dirty="0"/>
              <a:t>ここの</a:t>
            </a:r>
          </a:p>
          <a:p>
            <a:r>
              <a:rPr kumimoji="1" lang="en-US" altLang="ja-JP" dirty="0"/>
              <a:t>1993 W.N. Street, W.H. Wolberg and O.L. Mangasarian</a:t>
            </a:r>
          </a:p>
          <a:p>
            <a:r>
              <a:rPr kumimoji="1" lang="en-US" altLang="ja-JP" dirty="0"/>
              <a:t>Nuclear feature extraction for breast tumor diagnosis</a:t>
            </a:r>
          </a:p>
          <a:p>
            <a:r>
              <a:rPr kumimoji="1" lang="ja-JP" altLang="en-US" dirty="0"/>
              <a:t>に定義の詳細が書いてあった。</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F460E51-7A0E-B86F-BA63-20870451FA1B}"/>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spTree>
    <p:extLst>
      <p:ext uri="{BB962C8B-B14F-4D97-AF65-F5344CB8AC3E}">
        <p14:creationId xmlns:p14="http://schemas.microsoft.com/office/powerpoint/2010/main" val="257258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p:txBody>
          <a:bodyPr numCol="2" spcCol="360000">
            <a:normAutofit fontScale="55000" lnSpcReduction="20000"/>
          </a:bodyPr>
          <a:lstStyle/>
          <a:p>
            <a:pPr marL="0" indent="0">
              <a:buNone/>
            </a:pPr>
            <a:r>
              <a:rPr kumimoji="1" lang="en-US" altLang="ja-JP" dirty="0"/>
              <a:t>1. mean radius </a:t>
            </a:r>
            <a:r>
              <a:rPr kumimoji="1" lang="ja-JP" altLang="en-US" dirty="0"/>
              <a:t>平均半径</a:t>
            </a:r>
          </a:p>
          <a:p>
            <a:pPr marL="0" indent="0">
              <a:buNone/>
            </a:pPr>
            <a:r>
              <a:rPr kumimoji="1" lang="en-US" altLang="ja-JP" dirty="0"/>
              <a:t>2. mean texture </a:t>
            </a:r>
            <a:r>
              <a:rPr kumimoji="1" lang="ja-JP" altLang="en-US" dirty="0"/>
              <a:t>テクスチャをグレースケールにした際の平均</a:t>
            </a:r>
          </a:p>
          <a:p>
            <a:pPr marL="0" indent="0">
              <a:buNone/>
            </a:pPr>
            <a:r>
              <a:rPr kumimoji="1" lang="en-US" altLang="ja-JP" dirty="0"/>
              <a:t>3. mean perimeter </a:t>
            </a:r>
            <a:r>
              <a:rPr kumimoji="1" lang="ja-JP" altLang="en-US" dirty="0"/>
              <a:t>平均外周の長さ</a:t>
            </a:r>
          </a:p>
          <a:p>
            <a:pPr marL="0" indent="0">
              <a:buNone/>
            </a:pPr>
            <a:r>
              <a:rPr kumimoji="1" lang="en-US" altLang="ja-JP" dirty="0"/>
              <a:t>4. mean area </a:t>
            </a:r>
            <a:r>
              <a:rPr kumimoji="1" lang="ja-JP" altLang="en-US" dirty="0"/>
              <a:t>平均面積</a:t>
            </a:r>
          </a:p>
          <a:p>
            <a:pPr marL="0" indent="0">
              <a:buNone/>
            </a:pPr>
            <a:r>
              <a:rPr kumimoji="1" lang="en-US" altLang="ja-JP" dirty="0"/>
              <a:t>5. mean smoothness </a:t>
            </a:r>
            <a:r>
              <a:rPr kumimoji="1" lang="ja-JP" altLang="en-US" dirty="0"/>
              <a:t>平均なめらかさ（半径の分散）</a:t>
            </a:r>
          </a:p>
          <a:p>
            <a:pPr marL="0" indent="0">
              <a:buNone/>
            </a:pPr>
            <a:r>
              <a:rPr kumimoji="1" lang="en-US" altLang="ja-JP" dirty="0"/>
              <a:t>6. mean compactness </a:t>
            </a:r>
            <a:r>
              <a:rPr kumimoji="1" lang="ja-JP" altLang="en-US" dirty="0"/>
              <a:t>外周長さ</a:t>
            </a:r>
            <a:r>
              <a:rPr kumimoji="1" lang="en-US" altLang="ja-JP" dirty="0"/>
              <a:t>^2 / </a:t>
            </a:r>
            <a:r>
              <a:rPr kumimoji="1" lang="ja-JP" altLang="en-US" dirty="0"/>
              <a:t>面積 </a:t>
            </a:r>
            <a:r>
              <a:rPr kumimoji="1" lang="en-US" altLang="ja-JP" dirty="0"/>
              <a:t>- 1.0</a:t>
            </a:r>
            <a:r>
              <a:rPr kumimoji="1" lang="ja-JP" altLang="en-US" dirty="0"/>
              <a:t>で示すコンパクトさ平均</a:t>
            </a:r>
          </a:p>
          <a:p>
            <a:pPr marL="0" indent="0">
              <a:buNone/>
            </a:pPr>
            <a:r>
              <a:rPr kumimoji="1" lang="en-US" altLang="ja-JP" dirty="0"/>
              <a:t>7. mean concavity </a:t>
            </a:r>
            <a:r>
              <a:rPr kumimoji="1" lang="ja-JP" altLang="en-US" dirty="0"/>
              <a:t>輪郭の凹部の重要度の平均</a:t>
            </a:r>
          </a:p>
          <a:p>
            <a:pPr marL="0" indent="0">
              <a:buNone/>
            </a:pPr>
            <a:r>
              <a:rPr kumimoji="1" lang="en-US" altLang="ja-JP" dirty="0"/>
              <a:t>8. mean concave points </a:t>
            </a:r>
            <a:r>
              <a:rPr kumimoji="1" lang="ja-JP" altLang="en-US" dirty="0"/>
              <a:t>輪郭の凹部の数の平均</a:t>
            </a:r>
          </a:p>
          <a:p>
            <a:pPr marL="0" indent="0">
              <a:buNone/>
            </a:pPr>
            <a:r>
              <a:rPr kumimoji="1" lang="en-US" altLang="ja-JP" dirty="0"/>
              <a:t>9. mean symmetry </a:t>
            </a:r>
            <a:r>
              <a:rPr kumimoji="1" lang="ja-JP" altLang="en-US" dirty="0"/>
              <a:t>対称性</a:t>
            </a:r>
          </a:p>
          <a:p>
            <a:pPr marL="0" indent="0">
              <a:buNone/>
            </a:pPr>
            <a:r>
              <a:rPr kumimoji="1" lang="en-US" altLang="ja-JP" dirty="0"/>
              <a:t>10. mean fractal dimension </a:t>
            </a:r>
            <a:r>
              <a:rPr kumimoji="1" lang="ja-JP" altLang="en-US" dirty="0"/>
              <a:t>フラクタル次元の平均</a:t>
            </a:r>
          </a:p>
          <a:p>
            <a:pPr marL="0" indent="0">
              <a:buNone/>
            </a:pPr>
            <a:r>
              <a:rPr kumimoji="1" lang="en-US" altLang="ja-JP" dirty="0"/>
              <a:t>11. radius error </a:t>
            </a:r>
            <a:r>
              <a:rPr kumimoji="1" lang="ja-JP" altLang="en-US" dirty="0"/>
              <a:t>半径誤差</a:t>
            </a:r>
          </a:p>
          <a:p>
            <a:pPr marL="0" indent="0">
              <a:buNone/>
            </a:pPr>
            <a:r>
              <a:rPr kumimoji="1" lang="en-US" altLang="ja-JP" dirty="0"/>
              <a:t>12. texture error </a:t>
            </a:r>
            <a:r>
              <a:rPr kumimoji="1" lang="ja-JP" altLang="en-US" dirty="0"/>
              <a:t>テクスチャの誤差</a:t>
            </a:r>
          </a:p>
          <a:p>
            <a:pPr marL="0" indent="0">
              <a:buNone/>
            </a:pPr>
            <a:r>
              <a:rPr kumimoji="1" lang="en-US" altLang="ja-JP" dirty="0"/>
              <a:t>13. perimeter error </a:t>
            </a:r>
            <a:r>
              <a:rPr kumimoji="1" lang="ja-JP" altLang="en-US" dirty="0"/>
              <a:t>外周の誤差</a:t>
            </a:r>
          </a:p>
          <a:p>
            <a:pPr marL="0" indent="0">
              <a:buNone/>
            </a:pPr>
            <a:r>
              <a:rPr kumimoji="1" lang="en-US" altLang="ja-JP" dirty="0"/>
              <a:t>14. area error </a:t>
            </a:r>
            <a:r>
              <a:rPr kumimoji="1" lang="ja-JP" altLang="en-US" dirty="0"/>
              <a:t>面積の誤差</a:t>
            </a:r>
          </a:p>
          <a:p>
            <a:pPr marL="0" indent="0">
              <a:buNone/>
            </a:pPr>
            <a:r>
              <a:rPr kumimoji="1" lang="en-US" altLang="ja-JP" dirty="0"/>
              <a:t>15. smoothness error </a:t>
            </a:r>
            <a:r>
              <a:rPr kumimoji="1" lang="ja-JP" altLang="en-US" dirty="0"/>
              <a:t>なめらかさの誤差</a:t>
            </a:r>
          </a:p>
          <a:p>
            <a:pPr marL="0" indent="0">
              <a:buNone/>
            </a:pPr>
            <a:r>
              <a:rPr kumimoji="1" lang="en-US" altLang="ja-JP" dirty="0"/>
              <a:t>16. compactness error </a:t>
            </a:r>
            <a:r>
              <a:rPr kumimoji="1" lang="ja-JP" altLang="en-US" dirty="0"/>
              <a:t>コンパクトさの誤差</a:t>
            </a:r>
          </a:p>
          <a:p>
            <a:pPr marL="0" indent="0">
              <a:buNone/>
            </a:pPr>
            <a:r>
              <a:rPr kumimoji="1" lang="en-US" altLang="ja-JP" dirty="0"/>
              <a:t>17. concavity error </a:t>
            </a:r>
            <a:r>
              <a:rPr kumimoji="1" lang="ja-JP" altLang="en-US" dirty="0"/>
              <a:t>輪郭の凹部の重要度の誤差</a:t>
            </a:r>
          </a:p>
          <a:p>
            <a:pPr marL="0" indent="0">
              <a:buNone/>
            </a:pPr>
            <a:r>
              <a:rPr kumimoji="1" lang="en-US" altLang="ja-JP" dirty="0"/>
              <a:t>18. concave points error </a:t>
            </a:r>
            <a:r>
              <a:rPr kumimoji="1" lang="ja-JP" altLang="en-US" dirty="0"/>
              <a:t>輪郭の凹部の数の誤差</a:t>
            </a:r>
          </a:p>
          <a:p>
            <a:pPr marL="0" indent="0">
              <a:buNone/>
            </a:pPr>
            <a:r>
              <a:rPr kumimoji="1" lang="en-US" altLang="ja-JP" dirty="0"/>
              <a:t>19. symmetry error </a:t>
            </a:r>
            <a:r>
              <a:rPr kumimoji="1" lang="ja-JP" altLang="en-US" dirty="0"/>
              <a:t>対称性の誤差</a:t>
            </a:r>
          </a:p>
          <a:p>
            <a:pPr marL="0" indent="0">
              <a:buNone/>
            </a:pPr>
            <a:r>
              <a:rPr kumimoji="1" lang="en-US" altLang="ja-JP" dirty="0"/>
              <a:t>20. fractal dimension error </a:t>
            </a:r>
            <a:r>
              <a:rPr kumimoji="1" lang="ja-JP" altLang="en-US" dirty="0"/>
              <a:t>フラクタル次元の誤差</a:t>
            </a:r>
          </a:p>
          <a:p>
            <a:pPr marL="0" indent="0">
              <a:buNone/>
            </a:pPr>
            <a:r>
              <a:rPr kumimoji="1" lang="en-US" altLang="ja-JP" dirty="0"/>
              <a:t>21. worst radius </a:t>
            </a:r>
            <a:r>
              <a:rPr kumimoji="1" lang="ja-JP" altLang="en-US" dirty="0"/>
              <a:t>半径最悪値</a:t>
            </a:r>
          </a:p>
          <a:p>
            <a:pPr marL="0" indent="0">
              <a:buNone/>
            </a:pPr>
            <a:r>
              <a:rPr kumimoji="1" lang="en-US" altLang="ja-JP" dirty="0"/>
              <a:t>22. worst texture </a:t>
            </a:r>
            <a:r>
              <a:rPr kumimoji="1" lang="ja-JP" altLang="en-US" dirty="0"/>
              <a:t>テクスチャ最悪値</a:t>
            </a:r>
          </a:p>
          <a:p>
            <a:pPr marL="0" indent="0">
              <a:buNone/>
            </a:pPr>
            <a:r>
              <a:rPr kumimoji="1" lang="en-US" altLang="ja-JP" dirty="0"/>
              <a:t>23. worst perimeter </a:t>
            </a:r>
            <a:r>
              <a:rPr kumimoji="1" lang="ja-JP" altLang="en-US" dirty="0"/>
              <a:t>外周の長さ最悪値</a:t>
            </a:r>
          </a:p>
          <a:p>
            <a:pPr marL="0" indent="0">
              <a:buNone/>
            </a:pPr>
            <a:r>
              <a:rPr kumimoji="1" lang="en-US" altLang="ja-JP" dirty="0"/>
              <a:t>24. worst area </a:t>
            </a:r>
            <a:r>
              <a:rPr kumimoji="1" lang="ja-JP" altLang="en-US" dirty="0"/>
              <a:t>面積の最悪値</a:t>
            </a:r>
          </a:p>
          <a:p>
            <a:pPr marL="0" indent="0">
              <a:buNone/>
            </a:pPr>
            <a:r>
              <a:rPr kumimoji="1" lang="en-US" altLang="ja-JP" dirty="0"/>
              <a:t>25. worst smoothness </a:t>
            </a:r>
            <a:r>
              <a:rPr kumimoji="1" lang="ja-JP" altLang="en-US" dirty="0"/>
              <a:t>なめらかさの最悪値</a:t>
            </a:r>
          </a:p>
          <a:p>
            <a:pPr marL="0" indent="0">
              <a:buNone/>
            </a:pPr>
            <a:r>
              <a:rPr kumimoji="1" lang="en-US" altLang="ja-JP" dirty="0"/>
              <a:t>26. worst compactness </a:t>
            </a:r>
            <a:r>
              <a:rPr kumimoji="1" lang="ja-JP" altLang="en-US" dirty="0"/>
              <a:t>コンパクトさの最悪値</a:t>
            </a:r>
          </a:p>
          <a:p>
            <a:pPr marL="0" indent="0">
              <a:buNone/>
            </a:pPr>
            <a:r>
              <a:rPr kumimoji="1" lang="en-US" altLang="ja-JP" dirty="0"/>
              <a:t>27. worst concavity </a:t>
            </a:r>
            <a:r>
              <a:rPr kumimoji="1" lang="ja-JP" altLang="en-US" dirty="0"/>
              <a:t>輪郭の凹部の重要度の最悪値</a:t>
            </a:r>
          </a:p>
          <a:p>
            <a:pPr marL="0" indent="0">
              <a:buNone/>
            </a:pPr>
            <a:r>
              <a:rPr kumimoji="1" lang="en-US" altLang="ja-JP" dirty="0"/>
              <a:t>28. worst concave points </a:t>
            </a:r>
            <a:r>
              <a:rPr kumimoji="1" lang="ja-JP" altLang="en-US" dirty="0"/>
              <a:t>輪郭の凹部の数の最悪値</a:t>
            </a:r>
          </a:p>
          <a:p>
            <a:pPr marL="0" indent="0">
              <a:buNone/>
            </a:pPr>
            <a:r>
              <a:rPr kumimoji="1" lang="en-US" altLang="ja-JP" dirty="0"/>
              <a:t>29. worst symmetry </a:t>
            </a:r>
            <a:r>
              <a:rPr kumimoji="1" lang="ja-JP" altLang="en-US" dirty="0"/>
              <a:t>対称性の最悪値</a:t>
            </a:r>
          </a:p>
          <a:p>
            <a:pPr marL="0" indent="0">
              <a:buNone/>
            </a:pPr>
            <a:r>
              <a:rPr kumimoji="1" lang="en-US" altLang="ja-JP" dirty="0"/>
              <a:t>30. worst fractal dimension </a:t>
            </a:r>
            <a:r>
              <a:rPr kumimoji="1" lang="ja-JP" altLang="en-US"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F1CA39-E228-967C-63AA-99647FB1F9C7}"/>
              </a:ext>
            </a:extLst>
          </p:cNvPr>
          <p:cNvSpPr>
            <a:spLocks noGrp="1"/>
          </p:cNvSpPr>
          <p:nvPr>
            <p:ph type="title"/>
          </p:nvPr>
        </p:nvSpPr>
        <p:spPr/>
        <p:txBody>
          <a:bodyPr>
            <a:normAutofit fontScale="90000"/>
          </a:bodyPr>
          <a:lstStyle/>
          <a:p>
            <a:r>
              <a:rPr kumimoji="1" lang="ja-JP" altLang="en-US" dirty="0"/>
              <a:t>演習</a:t>
            </a:r>
          </a:p>
        </p:txBody>
      </p:sp>
      <p:sp>
        <p:nvSpPr>
          <p:cNvPr id="3" name="コンテンツ プレースホルダー 2">
            <a:extLst>
              <a:ext uri="{FF2B5EF4-FFF2-40B4-BE49-F238E27FC236}">
                <a16:creationId xmlns:a16="http://schemas.microsoft.com/office/drawing/2014/main" id="{842FBDA6-464B-3D60-D683-A7C26C2E52EE}"/>
              </a:ext>
            </a:extLst>
          </p:cNvPr>
          <p:cNvSpPr>
            <a:spLocks noGrp="1"/>
          </p:cNvSpPr>
          <p:nvPr>
            <p:ph idx="1"/>
          </p:nvPr>
        </p:nvSpPr>
        <p:spPr/>
        <p:txBody>
          <a:bodyPr/>
          <a:lstStyle/>
          <a:p>
            <a:pPr marL="514350" indent="-514350">
              <a:buFont typeface="+mj-lt"/>
              <a:buAutoNum type="arabicPeriod"/>
            </a:pPr>
            <a:r>
              <a:rPr lang="ja-JP" altLang="en-US" dirty="0"/>
              <a:t>ライブラリの読み込み</a:t>
            </a:r>
          </a:p>
          <a:p>
            <a:pPr marL="514350" indent="-514350">
              <a:buFont typeface="+mj-lt"/>
              <a:buAutoNum type="arabicPeriod"/>
            </a:pPr>
            <a:r>
              <a:rPr lang="ja-JP" altLang="en-US" dirty="0"/>
              <a:t>データセットの確認</a:t>
            </a:r>
          </a:p>
          <a:p>
            <a:endParaRPr kumimoji="1" lang="en-US" altLang="ja-JP" dirty="0"/>
          </a:p>
          <a:p>
            <a:r>
              <a:rPr lang="ja-JP" altLang="en-US" dirty="0"/>
              <a:t>ここまでやってみましょう</a:t>
            </a:r>
            <a:endParaRPr kumimoji="1" lang="ja-JP" altLang="en-US" dirty="0"/>
          </a:p>
        </p:txBody>
      </p:sp>
      <p:sp>
        <p:nvSpPr>
          <p:cNvPr id="4" name="スライド番号プレースホルダー 3">
            <a:extLst>
              <a:ext uri="{FF2B5EF4-FFF2-40B4-BE49-F238E27FC236}">
                <a16:creationId xmlns:a16="http://schemas.microsoft.com/office/drawing/2014/main" id="{6CCCFD72-579F-F6FF-12E8-92CBE8FA9132}"/>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spTree>
    <p:extLst>
      <p:ext uri="{BB962C8B-B14F-4D97-AF65-F5344CB8AC3E}">
        <p14:creationId xmlns:p14="http://schemas.microsoft.com/office/powerpoint/2010/main" val="1190408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2B9E5-C5DD-8808-6430-479ABFD0758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480DCD-B661-57B0-271F-1D7E00D2947D}"/>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C55C0E15-D924-E3AC-FF63-4FD1020D253C}"/>
              </a:ext>
            </a:extLst>
          </p:cNvPr>
          <p:cNvSpPr>
            <a:spLocks noGrp="1"/>
          </p:cNvSpPr>
          <p:nvPr>
            <p:ph type="body" idx="1"/>
          </p:nvPr>
        </p:nvSpPr>
        <p:spPr>
          <a:xfrm>
            <a:off x="609600" y="888723"/>
            <a:ext cx="5386917"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07B33DBE-8CEB-E9B3-3769-8F7948886455}"/>
              </a:ext>
            </a:extLst>
          </p:cNvPr>
          <p:cNvSpPr>
            <a:spLocks noGrp="1"/>
          </p:cNvSpPr>
          <p:nvPr>
            <p:ph sz="half" idx="2"/>
          </p:nvPr>
        </p:nvSpPr>
        <p:spPr>
          <a:xfrm>
            <a:off x="609600" y="1528485"/>
            <a:ext cx="5386917" cy="4827866"/>
          </a:xfrm>
        </p:spPr>
        <p:txBody>
          <a:bodyPr>
            <a:normAutofit/>
          </a:bodyPr>
          <a:lstStyle/>
          <a:p>
            <a:pPr marL="514350" indent="-514350">
              <a:buFont typeface="+mj-lt"/>
              <a:buAutoNum type="arabicPeriod"/>
            </a:pPr>
            <a:r>
              <a:rPr kumimoji="1" lang="ja-JP" altLang="en-US" dirty="0"/>
              <a:t>機械学習の概要</a:t>
            </a:r>
            <a:endParaRPr kumimoji="1" lang="en-US" altLang="ja-JP" dirty="0"/>
          </a:p>
          <a:p>
            <a:pPr marL="514350" indent="-514350">
              <a:buFont typeface="+mj-lt"/>
              <a:buAutoNum type="arabicPeriod"/>
            </a:pPr>
            <a:r>
              <a:rPr lang="ja-JP" altLang="en-US" dirty="0"/>
              <a:t>乳がんのデータセット</a:t>
            </a:r>
            <a:endParaRPr lang="en-US" altLang="ja-JP" dirty="0"/>
          </a:p>
          <a:p>
            <a:pPr marL="914400" lvl="1" indent="-514350"/>
            <a:r>
              <a:rPr lang="ja-JP" altLang="en-US" dirty="0"/>
              <a:t>データセットの概要</a:t>
            </a:r>
            <a:endParaRPr lang="en-US" altLang="ja-JP" dirty="0"/>
          </a:p>
          <a:p>
            <a:pPr marL="914400" lvl="1" indent="-514350"/>
            <a:r>
              <a:rPr lang="ja-JP" altLang="en-US" dirty="0"/>
              <a:t>前処理</a:t>
            </a:r>
            <a:endParaRPr lang="en-US" altLang="ja-JP" dirty="0"/>
          </a:p>
          <a:p>
            <a:pPr marL="514350" indent="-514350">
              <a:buFont typeface="+mj-lt"/>
              <a:buAutoNum type="arabicPeriod"/>
            </a:pPr>
            <a:r>
              <a:rPr lang="ja-JP" altLang="en-US" dirty="0"/>
              <a:t>従来の機械学習法</a:t>
            </a:r>
            <a:endParaRPr lang="en-US" altLang="ja-JP" dirty="0"/>
          </a:p>
          <a:p>
            <a:pPr marL="914400" lvl="1" indent="-514350"/>
            <a:r>
              <a:rPr lang="ja-JP" altLang="en-US" dirty="0"/>
              <a:t>ロジスティック回帰</a:t>
            </a:r>
            <a:endParaRPr lang="en-US" altLang="ja-JP" dirty="0"/>
          </a:p>
          <a:p>
            <a:pPr marL="914400" lvl="1" indent="-514350"/>
            <a:r>
              <a:rPr lang="ja-JP" altLang="en-US" dirty="0"/>
              <a:t>サポートベクターマシン</a:t>
            </a:r>
            <a:endParaRPr lang="en-US" altLang="ja-JP" dirty="0"/>
          </a:p>
          <a:p>
            <a:pPr marL="914400" lvl="1" indent="-514350"/>
            <a:r>
              <a:rPr lang="ja-JP" altLang="en-US" dirty="0"/>
              <a:t>ランダムフォレスト</a:t>
            </a:r>
            <a:endParaRPr lang="en-US" altLang="ja-JP" dirty="0"/>
          </a:p>
          <a:p>
            <a:pPr marL="914400" lvl="1" indent="-514350"/>
            <a:r>
              <a:rPr lang="en-US" altLang="ja-JP" dirty="0"/>
              <a:t>Light GBM</a:t>
            </a:r>
          </a:p>
          <a:p>
            <a:pPr marL="514350" indent="-514350">
              <a:buFont typeface="+mj-lt"/>
              <a:buAutoNum type="arabicPeriod" startAt="4"/>
            </a:pPr>
            <a:r>
              <a:rPr lang="ja-JP" altLang="en-US" dirty="0"/>
              <a:t>深層学習</a:t>
            </a:r>
            <a:endParaRPr lang="en-US" altLang="ja-JP" dirty="0"/>
          </a:p>
          <a:p>
            <a:pPr marL="914400" lvl="1" indent="-514350"/>
            <a:r>
              <a:rPr lang="ja-JP" altLang="en-US" dirty="0"/>
              <a:t>深層学習について説明</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1053CEF5-4131-4272-1BFF-CF600EF96897}"/>
              </a:ext>
            </a:extLst>
          </p:cNvPr>
          <p:cNvSpPr>
            <a:spLocks noGrp="1"/>
          </p:cNvSpPr>
          <p:nvPr>
            <p:ph type="body" sz="quarter" idx="3"/>
          </p:nvPr>
        </p:nvSpPr>
        <p:spPr>
          <a:xfrm>
            <a:off x="6193368" y="888723"/>
            <a:ext cx="538903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863A82B0-F90B-3482-4593-1DCFB63B59CE}"/>
              </a:ext>
            </a:extLst>
          </p:cNvPr>
          <p:cNvSpPr>
            <a:spLocks noGrp="1"/>
          </p:cNvSpPr>
          <p:nvPr>
            <p:ph sz="quarter" idx="4"/>
          </p:nvPr>
        </p:nvSpPr>
        <p:spPr>
          <a:xfrm>
            <a:off x="6193368" y="1528485"/>
            <a:ext cx="5389033" cy="4827866"/>
          </a:xfrm>
        </p:spPr>
        <p:txBody>
          <a:bodyPr>
            <a:normAutofit/>
          </a:bodyPr>
          <a:lstStyle/>
          <a:p>
            <a:pPr marL="457200" indent="-457200">
              <a:buFont typeface="+mj-lt"/>
              <a:buAutoNum type="arabicPeriod"/>
            </a:pPr>
            <a:r>
              <a:rPr lang="ja-JP" altLang="en-US" dirty="0"/>
              <a:t>画像</a:t>
            </a:r>
            <a:r>
              <a:rPr lang="en-US" altLang="ja-JP" dirty="0"/>
              <a:t>AI</a:t>
            </a:r>
            <a:r>
              <a:rPr lang="ja-JP" altLang="en-US" dirty="0"/>
              <a:t>の概要</a:t>
            </a:r>
            <a:endParaRPr lang="en-US" altLang="ja-JP" dirty="0"/>
          </a:p>
          <a:p>
            <a:pPr marL="457200" indent="-457200">
              <a:buFont typeface="+mj-lt"/>
              <a:buAutoNum type="arabicPeriod"/>
            </a:pPr>
            <a:r>
              <a:rPr lang="en-US" altLang="ja-JP" dirty="0"/>
              <a:t>MNIST</a:t>
            </a:r>
            <a:r>
              <a:rPr lang="ja-JP" altLang="en-US" dirty="0"/>
              <a:t>データセット</a:t>
            </a:r>
            <a:endParaRPr lang="en-US" altLang="ja-JP" dirty="0"/>
          </a:p>
          <a:p>
            <a:pPr marL="457200" indent="-457200">
              <a:buFont typeface="+mj-lt"/>
              <a:buAutoNum type="arabicPeriod"/>
            </a:pPr>
            <a:r>
              <a:rPr lang="en-US" altLang="ja-JP" dirty="0"/>
              <a:t>Convolutional neural network</a:t>
            </a:r>
            <a:r>
              <a:rPr lang="ja-JP" altLang="en-US" dirty="0"/>
              <a:t>モデル</a:t>
            </a:r>
            <a:endParaRPr lang="en-US" altLang="ja-JP" dirty="0"/>
          </a:p>
          <a:p>
            <a:pPr marL="857250" lvl="1" indent="-457200"/>
            <a:r>
              <a:rPr lang="ja-JP" altLang="en-US" dirty="0"/>
              <a:t>畳み込み層</a:t>
            </a:r>
            <a:endParaRPr lang="en-US" altLang="ja-JP" dirty="0"/>
          </a:p>
          <a:p>
            <a:pPr marL="857250" lvl="1" indent="-457200"/>
            <a:r>
              <a:rPr lang="ja-JP" altLang="en-US" dirty="0"/>
              <a:t>プーリング層</a:t>
            </a:r>
            <a:endParaRPr lang="en-US" altLang="ja-JP" dirty="0"/>
          </a:p>
          <a:p>
            <a:pPr marL="457200" indent="-457200">
              <a:buFont typeface="+mj-lt"/>
              <a:buAutoNum type="arabicPeriod"/>
            </a:pPr>
            <a:endParaRPr lang="ja-JP" altLang="en-US" dirty="0"/>
          </a:p>
        </p:txBody>
      </p:sp>
      <p:sp>
        <p:nvSpPr>
          <p:cNvPr id="4" name="スライド番号プレースホルダー 3">
            <a:extLst>
              <a:ext uri="{FF2B5EF4-FFF2-40B4-BE49-F238E27FC236}">
                <a16:creationId xmlns:a16="http://schemas.microsoft.com/office/drawing/2014/main" id="{B0CDF1FA-642B-1A14-C39D-0465BD5157B8}"/>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a:p>
        </p:txBody>
      </p:sp>
    </p:spTree>
    <p:extLst>
      <p:ext uri="{BB962C8B-B14F-4D97-AF65-F5344CB8AC3E}">
        <p14:creationId xmlns:p14="http://schemas.microsoft.com/office/powerpoint/2010/main" val="3475516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5386917"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0" y="1528485"/>
            <a:ext cx="5386917" cy="4827866"/>
          </a:xfrm>
        </p:spPr>
        <p:txBody>
          <a:bodyPr>
            <a:normAutofit/>
          </a:bodyPr>
          <a:lstStyle/>
          <a:p>
            <a:pPr marL="514350" indent="-514350">
              <a:buFont typeface="+mj-lt"/>
              <a:buAutoNum type="arabicPeriod"/>
            </a:pPr>
            <a:r>
              <a:rPr kumimoji="1" lang="ja-JP" altLang="en-US" dirty="0"/>
              <a:t>機械学習の概要</a:t>
            </a:r>
            <a:endParaRPr kumimoji="1" lang="en-US" altLang="ja-JP" dirty="0"/>
          </a:p>
          <a:p>
            <a:pPr marL="514350" indent="-514350">
              <a:buFont typeface="+mj-lt"/>
              <a:buAutoNum type="arabicPeriod"/>
            </a:pPr>
            <a:r>
              <a:rPr lang="ja-JP" altLang="en-US" dirty="0"/>
              <a:t>乳がんのデータセット</a:t>
            </a:r>
            <a:endParaRPr lang="en-US" altLang="ja-JP" dirty="0"/>
          </a:p>
          <a:p>
            <a:pPr marL="914400" lvl="1" indent="-514350"/>
            <a:r>
              <a:rPr lang="ja-JP" altLang="en-US" dirty="0"/>
              <a:t>データセットの概要</a:t>
            </a:r>
            <a:endParaRPr lang="en-US" altLang="ja-JP" dirty="0"/>
          </a:p>
          <a:p>
            <a:pPr marL="914400" lvl="1" indent="-514350"/>
            <a:r>
              <a:rPr lang="ja-JP" altLang="en-US" dirty="0"/>
              <a:t>前処理</a:t>
            </a:r>
            <a:endParaRPr lang="en-US" altLang="ja-JP" dirty="0"/>
          </a:p>
          <a:p>
            <a:pPr marL="514350" indent="-514350">
              <a:buFont typeface="+mj-lt"/>
              <a:buAutoNum type="arabicPeriod"/>
            </a:pPr>
            <a:r>
              <a:rPr lang="ja-JP" altLang="en-US" dirty="0"/>
              <a:t>従来の機械学習法</a:t>
            </a:r>
            <a:endParaRPr lang="en-US" altLang="ja-JP" dirty="0"/>
          </a:p>
          <a:p>
            <a:pPr marL="914400" lvl="1" indent="-514350"/>
            <a:r>
              <a:rPr lang="ja-JP" altLang="en-US" dirty="0"/>
              <a:t>ロジスティック回帰</a:t>
            </a:r>
            <a:endParaRPr lang="en-US" altLang="ja-JP" dirty="0"/>
          </a:p>
          <a:p>
            <a:pPr marL="914400" lvl="1" indent="-514350"/>
            <a:r>
              <a:rPr lang="ja-JP" altLang="en-US" dirty="0"/>
              <a:t>サポートベクターマシン</a:t>
            </a:r>
            <a:endParaRPr lang="en-US" altLang="ja-JP" dirty="0"/>
          </a:p>
          <a:p>
            <a:pPr marL="914400" lvl="1" indent="-514350"/>
            <a:r>
              <a:rPr lang="ja-JP" altLang="en-US" dirty="0"/>
              <a:t>ランダムフォレスト</a:t>
            </a:r>
            <a:endParaRPr lang="en-US" altLang="ja-JP" dirty="0"/>
          </a:p>
          <a:p>
            <a:pPr marL="914400" lvl="1" indent="-514350"/>
            <a:r>
              <a:rPr lang="en-US" altLang="ja-JP" dirty="0"/>
              <a:t>Light GBM</a:t>
            </a:r>
          </a:p>
          <a:p>
            <a:pPr marL="514350" indent="-514350">
              <a:buFont typeface="+mj-lt"/>
              <a:buAutoNum type="arabicPeriod" startAt="4"/>
            </a:pPr>
            <a:r>
              <a:rPr lang="ja-JP" altLang="en-US" dirty="0"/>
              <a:t>深層学習</a:t>
            </a:r>
            <a:endParaRPr lang="en-US" altLang="ja-JP" dirty="0"/>
          </a:p>
          <a:p>
            <a:pPr marL="914400" lvl="1" indent="-514350"/>
            <a:r>
              <a:rPr lang="ja-JP" altLang="en-US" dirty="0"/>
              <a:t>深層学習について説明</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6193368" y="888723"/>
            <a:ext cx="538903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6193368" y="1528485"/>
            <a:ext cx="5389033" cy="4827866"/>
          </a:xfrm>
        </p:spPr>
        <p:txBody>
          <a:bodyPr>
            <a:normAutofit/>
          </a:bodyPr>
          <a:lstStyle/>
          <a:p>
            <a:pPr marL="457200" indent="-457200">
              <a:buFont typeface="+mj-lt"/>
              <a:buAutoNum type="arabicPeriod"/>
            </a:pPr>
            <a:r>
              <a:rPr lang="ja-JP" altLang="en-US" dirty="0"/>
              <a:t>画像</a:t>
            </a:r>
            <a:r>
              <a:rPr lang="en-US" altLang="ja-JP" dirty="0"/>
              <a:t>AI</a:t>
            </a:r>
            <a:r>
              <a:rPr lang="ja-JP" altLang="en-US" dirty="0"/>
              <a:t>の概要</a:t>
            </a:r>
            <a:endParaRPr lang="en-US" altLang="ja-JP" dirty="0"/>
          </a:p>
          <a:p>
            <a:pPr marL="457200" indent="-457200">
              <a:buFont typeface="+mj-lt"/>
              <a:buAutoNum type="arabicPeriod"/>
            </a:pPr>
            <a:r>
              <a:rPr lang="en-US" altLang="ja-JP" dirty="0"/>
              <a:t>MNIST</a:t>
            </a:r>
            <a:r>
              <a:rPr lang="ja-JP" altLang="en-US" dirty="0"/>
              <a:t>データセット</a:t>
            </a:r>
            <a:endParaRPr lang="en-US" altLang="ja-JP" dirty="0"/>
          </a:p>
          <a:p>
            <a:pPr marL="457200" indent="-457200">
              <a:buFont typeface="+mj-lt"/>
              <a:buAutoNum type="arabicPeriod"/>
            </a:pPr>
            <a:r>
              <a:rPr lang="en-US" altLang="ja-JP" dirty="0"/>
              <a:t>Convolutional neural network</a:t>
            </a:r>
            <a:r>
              <a:rPr lang="ja-JP" altLang="en-US" dirty="0"/>
              <a:t>モデル</a:t>
            </a:r>
            <a:endParaRPr lang="en-US" altLang="ja-JP" dirty="0"/>
          </a:p>
          <a:p>
            <a:pPr marL="857250" lvl="1" indent="-457200"/>
            <a:r>
              <a:rPr lang="ja-JP" altLang="en-US" dirty="0"/>
              <a:t>畳み込み層</a:t>
            </a:r>
            <a:endParaRPr lang="en-US" altLang="ja-JP" dirty="0"/>
          </a:p>
          <a:p>
            <a:pPr marL="857250" lvl="1" indent="-457200"/>
            <a:r>
              <a:rPr lang="ja-JP" altLang="en-US" dirty="0"/>
              <a:t>プーリング層</a:t>
            </a:r>
            <a:endParaRPr lang="en-US" altLang="ja-JP" dirty="0"/>
          </a:p>
          <a:p>
            <a:pPr marL="457200" indent="-457200">
              <a:buFont typeface="+mj-lt"/>
              <a:buAutoNum type="arabicPeriod"/>
            </a:pPr>
            <a:endParaRPr lang="ja-JP" altLang="en-US"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CFC5B-369C-422D-382F-3B09EF3C7150}"/>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0DD77E4-FEA2-10F2-2B79-68666B4E2689}"/>
              </a:ext>
            </a:extLst>
          </p:cNvPr>
          <p:cNvSpPr>
            <a:spLocks noGrp="1"/>
          </p:cNvSpPr>
          <p:nvPr>
            <p:ph type="title"/>
          </p:nvPr>
        </p:nvSpPr>
        <p:spPr/>
        <p:txBody>
          <a:bodyPr/>
          <a:lstStyle/>
          <a:p>
            <a:r>
              <a:rPr lang="en-US" altLang="ja-JP" dirty="0"/>
              <a:t>MNIST</a:t>
            </a:r>
            <a:r>
              <a:rPr lang="ja-JP" altLang="en-US" dirty="0"/>
              <a:t>データセットについて</a:t>
            </a:r>
            <a:endParaRPr lang="en-US" altLang="ja-JP" dirty="0"/>
          </a:p>
        </p:txBody>
      </p:sp>
      <p:sp>
        <p:nvSpPr>
          <p:cNvPr id="9" name="テキスト プレースホルダー 8">
            <a:extLst>
              <a:ext uri="{FF2B5EF4-FFF2-40B4-BE49-F238E27FC236}">
                <a16:creationId xmlns:a16="http://schemas.microsoft.com/office/drawing/2014/main" id="{EB280FC6-1326-42A3-ED17-76DD04147C6B}"/>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A098F27-BDCC-CB1C-37E5-6B8856E49D25}"/>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spTree>
    <p:extLst>
      <p:ext uri="{BB962C8B-B14F-4D97-AF65-F5344CB8AC3E}">
        <p14:creationId xmlns:p14="http://schemas.microsoft.com/office/powerpoint/2010/main" val="967225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ja-JP" altLang="en-US" dirty="0"/>
              <a:t>サンプルデータ</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900" y="1618898"/>
            <a:ext cx="3971925" cy="3933825"/>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7" y="1618898"/>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1933035" y="5715287"/>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5EFED9-91CB-EB4E-F6C5-D55FDCAD7634}"/>
              </a:ext>
            </a:extLst>
          </p:cNvPr>
          <p:cNvSpPr>
            <a:spLocks noGrp="1"/>
          </p:cNvSpPr>
          <p:nvPr>
            <p:ph type="title"/>
          </p:nvPr>
        </p:nvSpPr>
        <p:spPr/>
        <p:txBody>
          <a:bodyPr/>
          <a:lstStyle/>
          <a:p>
            <a:r>
              <a:rPr lang="en-US" altLang="ja-JP" dirty="0"/>
              <a:t>Convolutional neural network</a:t>
            </a:r>
            <a:endParaRPr lang="ja-JP" altLang="en-US" dirty="0"/>
          </a:p>
        </p:txBody>
      </p:sp>
      <p:sp>
        <p:nvSpPr>
          <p:cNvPr id="5" name="テキスト プレースホルダー 4">
            <a:extLst>
              <a:ext uri="{FF2B5EF4-FFF2-40B4-BE49-F238E27FC236}">
                <a16:creationId xmlns:a16="http://schemas.microsoft.com/office/drawing/2014/main" id="{41A4A515-6C28-ADFB-AC00-AAED73EBB566}"/>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42BBCFB6-9196-AA69-51D6-3E797AB44EAA}"/>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spTree>
    <p:extLst>
      <p:ext uri="{BB962C8B-B14F-4D97-AF65-F5344CB8AC3E}">
        <p14:creationId xmlns:p14="http://schemas.microsoft.com/office/powerpoint/2010/main" val="341014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MNIST</a:t>
            </a:r>
            <a:r>
              <a:rPr lang="ja-JP" altLang="en-US" dirty="0"/>
              <a:t>の</a:t>
            </a:r>
            <a:r>
              <a:rPr lang="en-US" altLang="ja-JP" dirty="0"/>
              <a:t>CNN</a:t>
            </a:r>
            <a:r>
              <a:rPr lang="ja-JP" altLang="en-US" dirty="0"/>
              <a:t>は</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28</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29</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ja-JP" altLang="en-US" dirty="0"/>
              <a:t>機械学習の概要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30</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2438400" y="1600200"/>
            <a:ext cx="7315200" cy="3657600"/>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8E47-1B42-37BB-B575-AF70033730BE}"/>
              </a:ext>
            </a:extLst>
          </p:cNvPr>
          <p:cNvSpPr>
            <a:spLocks noGrp="1"/>
          </p:cNvSpPr>
          <p:nvPr>
            <p:ph type="title"/>
          </p:nvPr>
        </p:nvSpPr>
        <p:spPr/>
        <p:txBody>
          <a:bodyPr>
            <a:normAutofit fontScale="90000"/>
          </a:bodyPr>
          <a:lstStyle/>
          <a:p>
            <a:r>
              <a:rPr lang="ja-JP" altLang="en-US" dirty="0"/>
              <a:t>なぜ機械学習なのか</a:t>
            </a:r>
          </a:p>
        </p:txBody>
      </p:sp>
      <p:sp>
        <p:nvSpPr>
          <p:cNvPr id="6" name="コンテンツ プレースホルダー 5">
            <a:extLst>
              <a:ext uri="{FF2B5EF4-FFF2-40B4-BE49-F238E27FC236}">
                <a16:creationId xmlns:a16="http://schemas.microsoft.com/office/drawing/2014/main" id="{F9896217-57A5-2B8C-F9FF-490646E8DB7F}"/>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FAA515BB-6881-CCC5-EB31-13B7D68A77C5}"/>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spTree>
    <p:extLst>
      <p:ext uri="{BB962C8B-B14F-4D97-AF65-F5344CB8AC3E}">
        <p14:creationId xmlns:p14="http://schemas.microsoft.com/office/powerpoint/2010/main" val="238930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225145" cy="4999728"/>
          </a:xfrm>
        </p:spPr>
        <p:txBody>
          <a:bodyPr>
            <a:normAutofit fontScale="775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過去の購買データや来場者数など連続する値に対して将来の値を予測することが可能です。</a:t>
            </a:r>
          </a:p>
          <a:p>
            <a:pPr lvl="1"/>
            <a:r>
              <a:rPr kumimoji="1" lang="ja-JP" altLang="en-US" dirty="0"/>
              <a:t>例えば、あるテーマパークの過去の来場者数の傾向をもとに向こう一週間の来場者数を算出することを単回帰分析、</a:t>
            </a:r>
          </a:p>
          <a:p>
            <a:pPr lvl="1"/>
            <a:r>
              <a:rPr kumimoji="1" lang="ja-JP" altLang="en-US" dirty="0"/>
              <a:t>過去の来場者数以外に天候や景気など複数の要因を追加して将来値を予測する重回帰分析などがあります。</a:t>
            </a:r>
          </a:p>
          <a:p>
            <a:endParaRPr kumimoji="1" lang="ja-JP" altLang="en-US" dirty="0"/>
          </a:p>
          <a:p>
            <a:r>
              <a:rPr kumimoji="1" lang="ja-JP" altLang="en-US" dirty="0"/>
              <a:t>分類</a:t>
            </a:r>
          </a:p>
          <a:p>
            <a:pPr lvl="1"/>
            <a:r>
              <a:rPr kumimoji="1" lang="ja-JP" altLang="en-US" dirty="0"/>
              <a:t>文字通り、あるデータが</a:t>
            </a:r>
            <a:r>
              <a:rPr kumimoji="1" lang="en-US" altLang="ja-JP" dirty="0"/>
              <a:t>A</a:t>
            </a:r>
            <a:r>
              <a:rPr kumimoji="1" lang="ja-JP" altLang="en-US" dirty="0"/>
              <a:t>に該当するか</a:t>
            </a:r>
            <a:r>
              <a:rPr kumimoji="1" lang="en-US" altLang="ja-JP" dirty="0"/>
              <a:t>B</a:t>
            </a:r>
            <a:r>
              <a:rPr kumimoji="1" lang="ja-JP" altLang="en-US" dirty="0"/>
              <a:t>に該当するか分類することです。</a:t>
            </a:r>
          </a:p>
          <a:p>
            <a:pPr lvl="1"/>
            <a:r>
              <a:rPr kumimoji="1" lang="ja-JP" altLang="en-US" dirty="0"/>
              <a:t>回帰と同様に予測などに役立つアルゴリズムですが、回帰がテーマパークに何人行くか数値を予測する一方、 分類はテーマパークに行きたい</a:t>
            </a:r>
            <a:r>
              <a:rPr kumimoji="1" lang="en-US" altLang="ja-JP" dirty="0"/>
              <a:t>or</a:t>
            </a:r>
            <a:r>
              <a:rPr kumimoji="1" lang="ja-JP" altLang="en-US" dirty="0"/>
              <a:t>行きたくないの二者択一を予測するアルゴリズムです。</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523659" y="3877449"/>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166121" y="1315113"/>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6"/>
            <a:ext cx="7267303" cy="4999728"/>
          </a:xfrm>
        </p:spPr>
        <p:txBody>
          <a:bodyPr>
            <a:normAutofit fontScale="70000" lnSpcReduction="20000"/>
          </a:bodyPr>
          <a:lstStyle/>
          <a:p>
            <a:r>
              <a:rPr lang="ja-JP" altLang="en-US" dirty="0"/>
              <a:t>クラスタリング</a:t>
            </a:r>
          </a:p>
          <a:p>
            <a:pPr lvl="1"/>
            <a:r>
              <a:rPr lang="ja-JP" altLang="en-US" dirty="0"/>
              <a:t>似ているデータごとにグループ分けすることです。 例えば、</a:t>
            </a:r>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に繋がるでしょう。 分類と似た手法ですが、大きく異なるのは分類は正解データを学習することでグルーピングする「教師あり学習」である一方、 クラスタリングは正解データはなく単純にデータ間の類似度で分ける「教師なし学習」を採用している点です。</a:t>
            </a:r>
          </a:p>
          <a:p>
            <a:endParaRPr lang="ja-JP" altLang="en-US" dirty="0"/>
          </a:p>
          <a:p>
            <a:r>
              <a:rPr lang="ja-JP" altLang="en-US" dirty="0"/>
              <a:t>次元削減</a:t>
            </a:r>
          </a:p>
          <a:p>
            <a:pPr lvl="1"/>
            <a:r>
              <a:rPr lang="ja-JP" altLang="en-US" dirty="0"/>
              <a:t>元データの意味を保ったまま次元数を減らすアルゴリズムです。</a:t>
            </a:r>
          </a:p>
          <a:p>
            <a:pPr lvl="1"/>
            <a:r>
              <a:rPr lang="ja-JP" altLang="en-US" dirty="0"/>
              <a:t>例えば、あるクラスの幅跳びと走り高跳びの結果を跳躍力というデータとしてまとめることで二次元のデータを一次元にまとめることができます。</a:t>
            </a:r>
          </a:p>
          <a:p>
            <a:pPr lvl="1"/>
            <a:r>
              <a:rPr lang="ja-JP" altLang="en-US" dirty="0"/>
              <a:t>次元削減はデータ量が減るため計算コストの削減ができるほか、高次元ではできなかったデータの可視化が可能になる一方、データの具体性は元データに劣る点に注意が必要です。</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876903" y="1443724"/>
            <a:ext cx="3996831" cy="1808927"/>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8307977" y="4448401"/>
            <a:ext cx="3274423" cy="123217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662</TotalTime>
  <Words>1468</Words>
  <Application>Microsoft Office PowerPoint</Application>
  <PresentationFormat>ワイド画面</PresentationFormat>
  <Paragraphs>197</Paragraphs>
  <Slides>30</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30</vt:i4>
      </vt:variant>
    </vt:vector>
  </HeadingPairs>
  <TitlesOfParts>
    <vt:vector size="33" baseType="lpstr">
      <vt:lpstr>Meiryo UI</vt:lpstr>
      <vt:lpstr>Arial</vt:lpstr>
      <vt:lpstr>2_ホワイト</vt:lpstr>
      <vt:lpstr>バイオ技術  第2日目 機械学習</vt:lpstr>
      <vt:lpstr>2日目の目次</vt:lpstr>
      <vt:lpstr>機械学習の概要</vt:lpstr>
      <vt:lpstr>PowerPoint プレゼンテーション</vt:lpstr>
      <vt:lpstr>なぜ機械学習なのか</vt:lpstr>
      <vt:lpstr>機械学習の種類</vt:lpstr>
      <vt:lpstr>教師あり学習</vt:lpstr>
      <vt:lpstr>教師なし学習</vt:lpstr>
      <vt:lpstr>scikit-learnとは</vt:lpstr>
      <vt:lpstr>PowerPoint プレゼンテーション</vt:lpstr>
      <vt:lpstr>乳がんのデータセット</vt:lpstr>
      <vt:lpstr>乳がんデータセット</vt:lpstr>
      <vt:lpstr>計測データ</vt:lpstr>
      <vt:lpstr>説明変数</vt:lpstr>
      <vt:lpstr>演習</vt:lpstr>
      <vt:lpstr>2日目の目次</vt:lpstr>
      <vt:lpstr>画像AIの概要</vt:lpstr>
      <vt:lpstr>画像診断支援AIの開発</vt:lpstr>
      <vt:lpstr>ImageNet</vt:lpstr>
      <vt:lpstr>ImageNetを学習</vt:lpstr>
      <vt:lpstr>転移学習</vt:lpstr>
      <vt:lpstr>MNISTデータセットについて</vt:lpstr>
      <vt:lpstr>サンプルデータ</vt:lpstr>
      <vt:lpstr>PowerPoint プレゼンテーション</vt:lpstr>
      <vt:lpstr>Convolutional neural network</vt:lpstr>
      <vt:lpstr>MNISTのCNNは</vt:lpstr>
      <vt:lpstr>畳み込み層</vt:lpstr>
      <vt:lpstr>畳み込み層</vt:lpstr>
      <vt:lpstr>畳み込み層</vt:lpstr>
      <vt:lpstr>プーリング層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60</cp:revision>
  <dcterms:created xsi:type="dcterms:W3CDTF">2025-03-01T05:35:21Z</dcterms:created>
  <dcterms:modified xsi:type="dcterms:W3CDTF">2025-07-19T14:49:10Z</dcterms:modified>
</cp:coreProperties>
</file>